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60" r:id="rId5"/>
    <p:sldId id="263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6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90" r:id="rId26"/>
    <p:sldId id="291" r:id="rId27"/>
    <p:sldId id="292" r:id="rId28"/>
    <p:sldId id="293" r:id="rId29"/>
    <p:sldId id="294" r:id="rId30"/>
    <p:sldId id="295" r:id="rId31"/>
  </p:sldIdLst>
  <p:sldSz cx="9144000" cy="5143500" type="screen16x9"/>
  <p:notesSz cx="9144000" cy="6858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58" y="6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32e08d1bf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232e08d1bfd_1_1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1" name="Google Shape;61;g232e08d1bfd_1_14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1d4620a57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1d4620a572_0_3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21d4620a572_0_32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d4620a57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1d4620a572_0_4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21d4620a572_0_44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d4620a57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1d4620a572_0_5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21d4620a572_0_56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2d543b87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32d543b87b_0_18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232d543b87b_0_188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1d4620a57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1d4620a572_0_6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1d4620a572_0_6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1d4620a572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1d4620a572_0_22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21d4620a572_0_224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32d543b87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232d543b87b_0_16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2" name="Google Shape;252;g232d543b87b_0_166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32d543b87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32d543b87b_0_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32d543b87b_0_4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1d4620a57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1d4620a572_0_8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21d4620a572_0_8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1d4620a57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1d4620a572_0_8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21d4620a572_0_8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2d543b87b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232d543b87b_0_9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0" name="Google Shape;70;g232d543b87b_0_95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1d4620a572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1d4620a572_0_1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1d4620a572_0_14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d4620a57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d4620a572_0_14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21d4620a572_0_148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d4620a572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d4620a572_0_15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21d4620a572_0_156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d4620a572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1d4620a572_0_13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21d4620a572_0_133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1d4620a57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1d4620a572_0_16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21d4620a572_0_165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32d543b87b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32d543b87b_0_2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232d543b87b_0_212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1d4620a572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1d4620a572_0_18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21d4620a572_0_182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1d4620a572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1d4620a572_0_17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21d4620a572_0_174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1d4620a572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1d4620a572_0_19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21d4620a572_0_197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1d4620a5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1d4620a572_0_20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21d4620a572_0_207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2d543b87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32d543b87b_0_6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232d543b87b_0_67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d4620a572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d4620a572_0_21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21d4620a572_0_216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32d543b87b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232d543b87b_0_16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5" name="Google Shape;95;g232d543b87b_0_16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2d543b87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2d543b87b_0_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32d543b87b_0_3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3ae4f6f6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3ae4f6f65e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3ae4f6f65e_0_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2d543b87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32d543b87b_0_5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232d543b87b_0_53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d4620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1d4620a572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21d4620a572_0_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d4620a5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1d4620a572_0_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21d4620a572_0_1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1pPr>
            <a:lvl2pPr marL="914400" lvl="1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2pPr>
            <a:lvl3pPr marL="137160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marL="1828800" lvl="3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4pPr>
            <a:lvl5pPr marL="2286000" lvl="4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5pPr>
            <a:lvl6pPr marL="2743200" lvl="5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 b="1">
                <a:solidFill>
                  <a:srgbClr val="4F81BD"/>
                </a:solidFill>
              </a:rPr>
              <a:t>802.15.4 Project</a:t>
            </a:r>
            <a:endParaRPr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555"/>
              <a:buFont typeface="Arial"/>
              <a:buNone/>
            </a:pPr>
            <a:r>
              <a:rPr lang="en-US" b="1">
                <a:solidFill>
                  <a:schemeClr val="accent1"/>
                </a:solidFill>
              </a:rPr>
              <a:t>The Northernites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4294967295"/>
          </p:nvPr>
        </p:nvSpPr>
        <p:spPr>
          <a:xfrm>
            <a:off x="572100" y="3727400"/>
            <a:ext cx="79998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 b="1">
                <a:solidFill>
                  <a:schemeClr val="accent1"/>
                </a:solidFill>
              </a:rPr>
              <a:t>Sam Weismuller, SangRyul “Eric” Pae, Jay Cordaro</a:t>
            </a:r>
            <a:r>
              <a:rPr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MAS 2023 Students UC San Diego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472594" y="4323509"/>
            <a:ext cx="40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Generator mode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1066800" y="1200150"/>
            <a:ext cx="3684000" cy="50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B current4&gt;</a:t>
            </a:r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body" idx="1"/>
          </p:nvPr>
        </p:nvSpPr>
        <p:spPr>
          <a:xfrm>
            <a:off x="5181600" y="1169863"/>
            <a:ext cx="3684000" cy="50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B current3&gt;</a:t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8775"/>
            <a:ext cx="4227424" cy="351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375" y="1474201"/>
            <a:ext cx="4227425" cy="350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Generator mode</a:t>
            </a:r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1"/>
          </p:nvPr>
        </p:nvSpPr>
        <p:spPr>
          <a:xfrm>
            <a:off x="1066800" y="1200150"/>
            <a:ext cx="3684000" cy="50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B current2&gt;</a:t>
            </a:r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1"/>
          </p:nvPr>
        </p:nvSpPr>
        <p:spPr>
          <a:xfrm>
            <a:off x="5181600" y="1169863"/>
            <a:ext cx="3684000" cy="50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B current1&gt;</a:t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24825"/>
            <a:ext cx="4169149" cy="346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176" y="1524825"/>
            <a:ext cx="4169149" cy="3463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Mixer mode</a:t>
            </a:r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body" idx="1"/>
          </p:nvPr>
        </p:nvSpPr>
        <p:spPr>
          <a:xfrm>
            <a:off x="258775" y="819475"/>
            <a:ext cx="4371000" cy="857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morFeus B:Generator, 915MHz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morFeus A:mixer, LO:843, current:7</a:t>
            </a: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65" y="1505150"/>
            <a:ext cx="4371035" cy="3638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>
            <a:spLocks noGrp="1"/>
          </p:cNvSpPr>
          <p:nvPr>
            <p:ph type="body" idx="1"/>
          </p:nvPr>
        </p:nvSpPr>
        <p:spPr>
          <a:xfrm>
            <a:off x="4773000" y="934200"/>
            <a:ext cx="4371000" cy="857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morFeus B:Generator, 915MHz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morFeus A:mixer, LO:987, current:7</a:t>
            </a:r>
            <a:endParaRPr/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975" y="1505150"/>
            <a:ext cx="4361826" cy="362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Rx IF</a:t>
            </a:r>
            <a:r>
              <a:rPr lang="en-US">
                <a:solidFill>
                  <a:srgbClr val="A4C2F4"/>
                </a:solidFill>
              </a:rPr>
              <a:t> </a:t>
            </a:r>
            <a:r>
              <a:rPr lang="en-US" sz="2600">
                <a:solidFill>
                  <a:srgbClr val="4F81BD"/>
                </a:solidFill>
              </a:rPr>
              <a:t>filter</a:t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0"/>
          <p:cNvSpPr txBox="1">
            <a:spLocks noGrp="1"/>
          </p:cNvSpPr>
          <p:nvPr>
            <p:ph type="body" idx="1"/>
          </p:nvPr>
        </p:nvSpPr>
        <p:spPr>
          <a:xfrm>
            <a:off x="4468675" y="1393975"/>
            <a:ext cx="4218000" cy="74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 sz="889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endParaRPr sz="889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800"/>
          </a:p>
        </p:txBody>
      </p:sp>
      <p:sp>
        <p:nvSpPr>
          <p:cNvPr id="218" name="Google Shape;218;p30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200" y="1893076"/>
            <a:ext cx="2604600" cy="2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/>
        </p:nvSpPr>
        <p:spPr>
          <a:xfrm>
            <a:off x="3774700" y="1393975"/>
            <a:ext cx="36657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          SLP100+ </a:t>
            </a:r>
            <a:endParaRPr sz="12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05593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Pass band: DC~98MHz, </a:t>
            </a:r>
            <a:endParaRPr sz="12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0559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IL:0.58 @900MHz</a:t>
            </a:r>
            <a:endParaRPr sz="12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0559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2fo rejection : 48dB, </a:t>
            </a:r>
            <a:endParaRPr sz="12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0559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3fo rejection : ~75dB </a:t>
            </a:r>
            <a:endParaRPr sz="1200" b="1">
              <a:solidFill>
                <a:schemeClr val="dk1"/>
              </a:solidFill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4800" y="2937862"/>
            <a:ext cx="5078024" cy="2319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Mixer+ IF LPF(SLP100+)</a:t>
            </a:r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body" idx="1"/>
          </p:nvPr>
        </p:nvSpPr>
        <p:spPr>
          <a:xfrm>
            <a:off x="457200" y="930775"/>
            <a:ext cx="85863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lnSpc>
                <a:spcPct val="7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morFeus B:Generator, 915MHz, morFeus A:mixer, LO:843, current:7</a:t>
            </a:r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375" y="1204675"/>
            <a:ext cx="4227000" cy="35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LPF(SLP100+) wide span</a:t>
            </a:r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075" y="854425"/>
            <a:ext cx="5456825" cy="35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4300" b="1">
                <a:solidFill>
                  <a:srgbClr val="4F81BD"/>
                </a:solidFill>
              </a:rPr>
              <a:t>TX</a:t>
            </a:r>
            <a:endParaRPr sz="4600" b="1">
              <a:solidFill>
                <a:srgbClr val="4F81BD"/>
              </a:solidFill>
            </a:endParaRPr>
          </a:p>
        </p:txBody>
      </p:sp>
      <p:sp>
        <p:nvSpPr>
          <p:cNvPr id="255" name="Google Shape;25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4F81BD"/>
                </a:solidFill>
              </a:rPr>
              <a:t>PA</a:t>
            </a:r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body" idx="1"/>
          </p:nvPr>
        </p:nvSpPr>
        <p:spPr>
          <a:xfrm>
            <a:off x="3376900" y="963850"/>
            <a:ext cx="4055400" cy="250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</a:rPr>
              <a:t>ZX60-V63+</a:t>
            </a:r>
            <a:endParaRPr sz="14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0035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30"/>
              <a:buFont typeface="Roboto"/>
              <a:buChar char="●"/>
            </a:pPr>
            <a:r>
              <a:rPr lang="en-US" sz="113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Frequency: </a:t>
            </a:r>
            <a:r>
              <a:rPr lang="en-US" sz="1130" b="1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50MHz ~ 6GHz</a:t>
            </a:r>
            <a:endParaRPr sz="1130" b="1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035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30"/>
              <a:buFont typeface="Roboto"/>
              <a:buChar char="●"/>
            </a:pPr>
            <a:r>
              <a:rPr lang="en-US" sz="113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P1dB : </a:t>
            </a:r>
            <a:r>
              <a:rPr lang="en-US" sz="1130" b="1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18.5dBm</a:t>
            </a:r>
            <a:endParaRPr sz="1130" b="1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035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30"/>
              <a:buFont typeface="Roboto"/>
              <a:buChar char="●"/>
            </a:pPr>
            <a:r>
              <a:rPr lang="en-US" sz="113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Gain : </a:t>
            </a:r>
            <a:r>
              <a:rPr lang="en-US" sz="1130" b="1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15.4dB</a:t>
            </a:r>
            <a:endParaRPr sz="1130" b="1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035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30"/>
              <a:buFont typeface="Roboto"/>
              <a:buChar char="●"/>
            </a:pPr>
            <a:r>
              <a:rPr lang="en-US" sz="113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Noise Figure : </a:t>
            </a:r>
            <a:r>
              <a:rPr lang="en-US" sz="1130" b="1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4.3dB</a:t>
            </a:r>
            <a:endParaRPr sz="1130" b="1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035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30"/>
              <a:buFont typeface="Roboto"/>
              <a:buChar char="●"/>
            </a:pPr>
            <a:r>
              <a:rPr lang="en-US" sz="113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Voltage - Supply : </a:t>
            </a:r>
            <a:r>
              <a:rPr lang="en-US" sz="1130" b="1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4.8V ~ 5.2V</a:t>
            </a:r>
            <a:endParaRPr sz="1130" b="1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035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30"/>
              <a:buFont typeface="Roboto"/>
              <a:buChar char="●"/>
            </a:pPr>
            <a:r>
              <a:rPr lang="en-US" sz="113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Current - Supply : </a:t>
            </a:r>
            <a:r>
              <a:rPr lang="en-US" sz="1130" b="1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69mA</a:t>
            </a:r>
            <a:endParaRPr sz="1130" b="1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035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30"/>
              <a:buFont typeface="Roboto"/>
              <a:buChar char="●"/>
            </a:pPr>
            <a:r>
              <a:rPr lang="en-US" sz="1130" b="1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SMA Connectors</a:t>
            </a:r>
            <a:endParaRPr sz="1130" b="1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0000"/>
              </a:lnSpc>
              <a:spcBef>
                <a:spcPts val="400"/>
              </a:spcBef>
              <a:spcAft>
                <a:spcPts val="1200"/>
              </a:spcAft>
              <a:buSzPts val="852"/>
              <a:buNone/>
            </a:pPr>
            <a:endParaRPr sz="1750"/>
          </a:p>
        </p:txBody>
      </p:sp>
      <p:sp>
        <p:nvSpPr>
          <p:cNvPr id="301" name="Google Shape;301;p39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302" name="Google Shape;3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5" y="1200145"/>
            <a:ext cx="2299775" cy="21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moRFeus generator(-12.12dBm)+ PA(</a:t>
            </a:r>
            <a:r>
              <a:rPr lang="en-US" sz="2100" b="1"/>
              <a:t>ZX60-V63+</a:t>
            </a:r>
            <a:r>
              <a:rPr lang="en-US"/>
              <a:t>)</a:t>
            </a: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10" name="Google Shape;3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375" y="810700"/>
            <a:ext cx="4917401" cy="408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moRFeus generator(-6.65dBm)+ PA(</a:t>
            </a:r>
            <a:r>
              <a:rPr lang="en-US" sz="2100" b="1"/>
              <a:t>ZX60-V63+</a:t>
            </a:r>
            <a:r>
              <a:rPr lang="en-US"/>
              <a:t>)</a:t>
            </a:r>
            <a:endParaRPr/>
          </a:p>
        </p:txBody>
      </p:sp>
      <p:sp>
        <p:nvSpPr>
          <p:cNvPr id="317" name="Google Shape;317;p41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18" name="Google Shape;3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250" y="838950"/>
            <a:ext cx="5060185" cy="420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 b="1">
                <a:solidFill>
                  <a:srgbClr val="4F81BD"/>
                </a:solidFill>
              </a:rPr>
              <a:t>802.15.4 Project</a:t>
            </a:r>
            <a:br>
              <a:rPr lang="en-US" b="1">
                <a:solidFill>
                  <a:schemeClr val="accent1"/>
                </a:solidFill>
              </a:rPr>
            </a:br>
            <a:r>
              <a:rPr lang="en-US" b="1">
                <a:solidFill>
                  <a:srgbClr val="4F81BD"/>
                </a:solidFill>
              </a:rPr>
              <a:t>RF</a:t>
            </a:r>
            <a:r>
              <a:rPr lang="en-US" sz="3600" b="1">
                <a:solidFill>
                  <a:srgbClr val="4F81BD"/>
                </a:solidFill>
              </a:rPr>
              <a:t> Front End </a:t>
            </a:r>
            <a:r>
              <a:rPr lang="en-US" b="1">
                <a:solidFill>
                  <a:srgbClr val="4F81BD"/>
                </a:solidFill>
              </a:rPr>
              <a:t>components test results</a:t>
            </a:r>
            <a:endParaRPr sz="3600" b="1">
              <a:solidFill>
                <a:srgbClr val="4F81BD"/>
              </a:solidFill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moRFeus generator(-3.35dBm)+ PA(</a:t>
            </a:r>
            <a:r>
              <a:rPr lang="en-US" sz="2100" b="1"/>
              <a:t>ZX60-V63+</a:t>
            </a:r>
            <a:r>
              <a:rPr lang="en-US"/>
              <a:t>)</a:t>
            </a:r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26" name="Google Shape;3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250" y="857800"/>
            <a:ext cx="5037487" cy="41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moRFeus generator(-1.30dBm)+ PA(</a:t>
            </a:r>
            <a:r>
              <a:rPr lang="en-US" sz="2100" b="1"/>
              <a:t>ZX60-V63+</a:t>
            </a:r>
            <a:r>
              <a:rPr lang="en-US"/>
              <a:t>)</a:t>
            </a:r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34" name="Google Shape;3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625" y="838950"/>
            <a:ext cx="5083531" cy="420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moRFeus generator(0.52dBm)+ PA(</a:t>
            </a:r>
            <a:r>
              <a:rPr lang="en-US" sz="2100" b="1"/>
              <a:t>ZX60-V63+</a:t>
            </a:r>
            <a:r>
              <a:rPr lang="en-US"/>
              <a:t>)</a:t>
            </a:r>
            <a:endParaRPr/>
          </a:p>
        </p:txBody>
      </p:sp>
      <p:sp>
        <p:nvSpPr>
          <p:cNvPr id="341" name="Google Shape;341;p44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42" name="Google Shape;3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450" y="838950"/>
            <a:ext cx="5066000" cy="420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moRFeus generator(1.83dBm)+ PA(</a:t>
            </a:r>
            <a:r>
              <a:rPr lang="en-US" sz="2100" b="1"/>
              <a:t>ZX60-V63+</a:t>
            </a:r>
            <a:r>
              <a:rPr lang="en-US"/>
              <a:t>)</a:t>
            </a:r>
            <a:endParaRPr/>
          </a:p>
        </p:txBody>
      </p:sp>
      <p:sp>
        <p:nvSpPr>
          <p:cNvPr id="349" name="Google Shape;349;p45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50" name="Google Shape;3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900" y="801275"/>
            <a:ext cx="5109005" cy="42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moRFeus generator(3.00dBm)+ PA(</a:t>
            </a:r>
            <a:r>
              <a:rPr lang="en-US" sz="2100" b="1"/>
              <a:t>ZX60-V63+</a:t>
            </a:r>
            <a:r>
              <a:rPr lang="en-US"/>
              <a:t>)</a:t>
            </a:r>
            <a:endParaRPr/>
          </a:p>
        </p:txBody>
      </p:sp>
      <p:sp>
        <p:nvSpPr>
          <p:cNvPr id="357" name="Google Shape;357;p46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58" name="Google Shape;3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225" y="857799"/>
            <a:ext cx="5147591" cy="42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Future</a:t>
            </a:r>
            <a:r>
              <a:rPr lang="en-US"/>
              <a:t> </a:t>
            </a:r>
            <a:r>
              <a:rPr lang="en-US" sz="2600">
                <a:solidFill>
                  <a:srgbClr val="4F81BD"/>
                </a:solidFill>
              </a:rPr>
              <a:t>work</a:t>
            </a:r>
            <a:endParaRPr/>
          </a:p>
        </p:txBody>
      </p:sp>
      <p:sp>
        <p:nvSpPr>
          <p:cNvPr id="373" name="Google Shape;373;p4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Link budget analysis : range vs. BER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RF Frontend + chanel model with Simulink for timing recovery simulation of baseband.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Rx/Tx chain integration and performance test.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Mixed signal part &amp; FPGA interoperability test.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Troubleshooting for whole system operation.</a:t>
            </a:r>
            <a:endParaRPr/>
          </a:p>
        </p:txBody>
      </p:sp>
      <p:sp>
        <p:nvSpPr>
          <p:cNvPr id="374" name="Google Shape;374;p48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4F81BD"/>
                </a:solidFill>
              </a:rPr>
              <a:t>Mixer(</a:t>
            </a:r>
            <a:r>
              <a:rPr lang="en-US" sz="2700">
                <a:highlight>
                  <a:srgbClr val="FAFAFA"/>
                </a:highlight>
              </a:rPr>
              <a:t>ZFM-4H-S+): back up component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1"/>
          </p:nvPr>
        </p:nvSpPr>
        <p:spPr>
          <a:xfrm>
            <a:off x="3376900" y="963850"/>
            <a:ext cx="5166600" cy="250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AFAFA"/>
                </a:highlight>
              </a:rPr>
              <a:t>ZFM-4H-S+</a:t>
            </a:r>
            <a:endParaRPr sz="7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94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30"/>
              <a:buFont typeface="Roboto"/>
              <a:buChar char="●"/>
            </a:pPr>
            <a:r>
              <a:rPr lang="en-US" sz="143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low conversion loss, 4.97 dB typ. </a:t>
            </a:r>
            <a:endParaRPr sz="1430" b="1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94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30"/>
              <a:buFont typeface="Roboto"/>
              <a:buChar char="●"/>
            </a:pPr>
            <a:r>
              <a:rPr lang="en-US" sz="143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good L-R isolation, 35 dB typ, L-I, 35 dB typ. </a:t>
            </a:r>
            <a:endParaRPr sz="1430" b="1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94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30"/>
              <a:buFont typeface="Roboto"/>
              <a:buChar char="●"/>
            </a:pPr>
            <a:r>
              <a:rPr lang="en-US" sz="143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wideband, 5 to 1200 MHz </a:t>
            </a:r>
            <a:endParaRPr sz="1430" b="1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94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30"/>
              <a:buFont typeface="Roboto"/>
              <a:buChar char="●"/>
            </a:pPr>
            <a:r>
              <a:rPr lang="en-US" sz="143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rugged shielded case </a:t>
            </a:r>
            <a:endParaRPr sz="1430" b="1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30" b="1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0000"/>
              </a:lnSpc>
              <a:spcBef>
                <a:spcPts val="400"/>
              </a:spcBef>
              <a:spcAft>
                <a:spcPts val="1200"/>
              </a:spcAft>
              <a:buSzPts val="852"/>
              <a:buNone/>
            </a:pPr>
            <a:endParaRPr sz="1750"/>
          </a:p>
        </p:txBody>
      </p:sp>
      <p:sp>
        <p:nvSpPr>
          <p:cNvPr id="382" name="Google Shape;382;p49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83" name="Google Shape;3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00" y="1592563"/>
            <a:ext cx="236220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ZFM-4H-S+_I:843MHz(3dBm), L:915MHz(3dBm), R: out</a:t>
            </a:r>
            <a:endParaRPr/>
          </a:p>
        </p:txBody>
      </p:sp>
      <p:sp>
        <p:nvSpPr>
          <p:cNvPr id="390" name="Google Shape;390;p50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91" name="Google Shape;3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984" y="996658"/>
            <a:ext cx="4250025" cy="351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92000"/>
            <a:ext cx="4250025" cy="353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ZFM-4H-S+_I:915MHz(3dBm), L:843MHz(3dBm), R: out</a:t>
            </a:r>
            <a:endParaRPr/>
          </a:p>
        </p:txBody>
      </p:sp>
      <p:sp>
        <p:nvSpPr>
          <p:cNvPr id="399" name="Google Shape;399;p51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400" name="Google Shape;4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67229"/>
            <a:ext cx="4267200" cy="3542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068094"/>
            <a:ext cx="4267200" cy="3562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ZFM-4H-S+_I:915MHz(3dBm), L:out, R: 843MHz(3dBm)</a:t>
            </a:r>
            <a:endParaRPr/>
          </a:p>
        </p:txBody>
      </p:sp>
      <p:sp>
        <p:nvSpPr>
          <p:cNvPr id="408" name="Google Shape;408;p52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409" name="Google Shape;4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800" y="808050"/>
            <a:ext cx="5109901" cy="42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050" y="914450"/>
            <a:ext cx="4670150" cy="386034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4F81BD"/>
                </a:solidFill>
              </a:rPr>
              <a:t>Block Diagram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ZFM-4H-S+_I:out, L:915MHz(3dBm), R: 843MHz(3dBm)</a:t>
            </a:r>
            <a:endParaRPr/>
          </a:p>
        </p:txBody>
      </p:sp>
      <p:sp>
        <p:nvSpPr>
          <p:cNvPr id="416" name="Google Shape;416;p53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417" name="Google Shape;4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100" y="801275"/>
            <a:ext cx="5104343" cy="42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4300" b="1">
                <a:solidFill>
                  <a:srgbClr val="4F81BD"/>
                </a:solidFill>
              </a:rPr>
              <a:t>RX</a:t>
            </a:r>
            <a:endParaRPr sz="3600" b="1">
              <a:solidFill>
                <a:srgbClr val="4F81BD"/>
              </a:solidFill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816025" y="1205225"/>
            <a:ext cx="4429800" cy="308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FBP-915s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Impedance:50 ohms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Center frequency:915MHz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Passband:902～928MHz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Band Insertion Loss:&lt;2.5 dB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Out-of-band isolation: &gt; 40 dB @ 815 MHz and 1015 MHz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Maximum load power:300 mW (25 dBm)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Interface:SMA-M, SMA-F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ts val="523"/>
              <a:buNone/>
            </a:pP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</p:txBody>
      </p:sp>
      <p:sp>
        <p:nvSpPr>
          <p:cNvPr id="123" name="Google Shape;123;p21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t="1400" b="-1399"/>
          <a:stretch/>
        </p:blipFill>
        <p:spPr>
          <a:xfrm>
            <a:off x="688850" y="1154787"/>
            <a:ext cx="2419350" cy="35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547600" y="128504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Rx RF BPF-1</a:t>
            </a:r>
            <a:endParaRPr sz="2600">
              <a:solidFill>
                <a:srgbClr val="4F81BD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5224750" y="985900"/>
            <a:ext cx="3690000" cy="330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FBP-915s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Impedance:50 ohms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Center frequency:915MHz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Passband:902～928MHz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Band Insertion Loss:1.7 dB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Out-of-band isolation: &gt; 40 dB @ 815 MHz and 1015 MHz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Maximum load power:300 mW (25 dBm)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Interface:SMA-M, SMA-F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ts val="523"/>
              <a:buNone/>
            </a:pP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547600" y="128504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Rx RF BPF</a:t>
            </a:r>
            <a:endParaRPr sz="2600">
              <a:solidFill>
                <a:srgbClr val="4F81BD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75" y="714800"/>
            <a:ext cx="5165525" cy="43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body" idx="1"/>
          </p:nvPr>
        </p:nvSpPr>
        <p:spPr>
          <a:xfrm>
            <a:off x="3764375" y="1140925"/>
            <a:ext cx="3629100" cy="203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moRFeus</a:t>
            </a:r>
            <a:endParaRPr sz="12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RF input frequency: 30 MHz – 6 GHz</a:t>
            </a:r>
            <a:endParaRPr sz="12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RF output frequency: 30 MHz – 6 GHz</a:t>
            </a:r>
            <a:endParaRPr sz="12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LO frequency: 85 MHz – 5400 MHz</a:t>
            </a:r>
            <a:endParaRPr sz="12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Fractional-N synthesizer</a:t>
            </a:r>
            <a:endParaRPr sz="12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LO step size: 1.5 – 3 Hz*</a:t>
            </a:r>
            <a:endParaRPr sz="12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055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Up/Down conversion both are OK</a:t>
            </a:r>
            <a:endParaRPr sz="12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806" y="2762875"/>
            <a:ext cx="3515932" cy="21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175" y="1436950"/>
            <a:ext cx="1906049" cy="19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457200" y="28352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Mixer + PLL + TCXO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145300" y="3940450"/>
            <a:ext cx="3818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highlight>
                  <a:srgbClr val="FFFFFF"/>
                </a:highlight>
              </a:rPr>
              <a:t>(*alternative option for 2nd unit: )</a:t>
            </a:r>
            <a:endParaRPr sz="105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highlight>
                  <a:srgbClr val="FFFFFF"/>
                </a:highlight>
              </a:rPr>
              <a:t>( Mini-Circuits ZAD-2 mixer + SigGen with ref sync)</a:t>
            </a:r>
            <a:endParaRPr sz="105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highlight>
                  <a:srgbClr val="FFFFFF"/>
                </a:highlight>
              </a:rPr>
              <a:t>(* UCSD SigGen )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Generator mode</a:t>
            </a:r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1"/>
          </p:nvPr>
        </p:nvSpPr>
        <p:spPr>
          <a:xfrm>
            <a:off x="1066800" y="1200150"/>
            <a:ext cx="3684000" cy="50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A current7&gt;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1514806"/>
            <a:ext cx="4072587" cy="33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00" y="1524195"/>
            <a:ext cx="4053901" cy="336738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5181600" y="1169863"/>
            <a:ext cx="3684000" cy="50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B current7&gt;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Generator mode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1"/>
          </p:nvPr>
        </p:nvSpPr>
        <p:spPr>
          <a:xfrm>
            <a:off x="1066800" y="1200150"/>
            <a:ext cx="3684000" cy="50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B current6&gt;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body" idx="1"/>
          </p:nvPr>
        </p:nvSpPr>
        <p:spPr>
          <a:xfrm>
            <a:off x="5181600" y="1169863"/>
            <a:ext cx="3684000" cy="50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B current5&gt;</a:t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25" y="1507050"/>
            <a:ext cx="4114376" cy="340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994" y="1503741"/>
            <a:ext cx="4113409" cy="34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665</Words>
  <Application>Microsoft Office PowerPoint</Application>
  <PresentationFormat>On-screen Show (16:9)</PresentationFormat>
  <Paragraphs>158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Roboto</vt:lpstr>
      <vt:lpstr>Calibri</vt:lpstr>
      <vt:lpstr>Simple Light</vt:lpstr>
      <vt:lpstr>802.15.4 Project The Northernites</vt:lpstr>
      <vt:lpstr>802.15.4 Project RF Front End components test results</vt:lpstr>
      <vt:lpstr>Block Diagram</vt:lpstr>
      <vt:lpstr>RX</vt:lpstr>
      <vt:lpstr>Rx RF BPF-1</vt:lpstr>
      <vt:lpstr>Rx RF BPF</vt:lpstr>
      <vt:lpstr>Mixer + PLL + TCXO</vt:lpstr>
      <vt:lpstr>Generator mode</vt:lpstr>
      <vt:lpstr>Generator mode</vt:lpstr>
      <vt:lpstr>Generator mode</vt:lpstr>
      <vt:lpstr>Generator mode</vt:lpstr>
      <vt:lpstr>Mixer mode</vt:lpstr>
      <vt:lpstr>Rx IF filter</vt:lpstr>
      <vt:lpstr>Mixer+ IF LPF(SLP100+)</vt:lpstr>
      <vt:lpstr>IF LPF(SLP100+) wide span</vt:lpstr>
      <vt:lpstr>TX</vt:lpstr>
      <vt:lpstr>PA</vt:lpstr>
      <vt:lpstr>moRFeus generator(-12.12dBm)+ PA(ZX60-V63+)</vt:lpstr>
      <vt:lpstr>moRFeus generator(-6.65dBm)+ PA(ZX60-V63+)</vt:lpstr>
      <vt:lpstr>moRFeus generator(-3.35dBm)+ PA(ZX60-V63+)</vt:lpstr>
      <vt:lpstr>moRFeus generator(-1.30dBm)+ PA(ZX60-V63+)</vt:lpstr>
      <vt:lpstr>moRFeus generator(0.52dBm)+ PA(ZX60-V63+)</vt:lpstr>
      <vt:lpstr>moRFeus generator(1.83dBm)+ PA(ZX60-V63+)</vt:lpstr>
      <vt:lpstr>moRFeus generator(3.00dBm)+ PA(ZX60-V63+)</vt:lpstr>
      <vt:lpstr>Future work</vt:lpstr>
      <vt:lpstr>Mixer(ZFM-4H-S+): back up component</vt:lpstr>
      <vt:lpstr>ZFM-4H-S+_I:843MHz(3dBm), L:915MHz(3dBm), R: out</vt:lpstr>
      <vt:lpstr>ZFM-4H-S+_I:915MHz(3dBm), L:843MHz(3dBm), R: out</vt:lpstr>
      <vt:lpstr>ZFM-4H-S+_I:915MHz(3dBm), L:out, R: 843MHz(3dBm)</vt:lpstr>
      <vt:lpstr>ZFM-4H-S+_I:out, L:915MHz(3dBm), R: 843MHz(3dBm)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802.15.4 Project The Northernites</dc:title>
  <cp:lastModifiedBy>Eric Pae (Sang Ryul)</cp:lastModifiedBy>
  <cp:revision>1</cp:revision>
  <dcterms:modified xsi:type="dcterms:W3CDTF">2023-05-18T23:58:37Z</dcterms:modified>
</cp:coreProperties>
</file>